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5238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29a7b85c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攻略总结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e93348528ddcba9c#tid=68f83f42ba80cb000ac8e54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6229859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攻略识别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e3cc34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攻略解读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dc5f3d2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攻略应用</a:t>
            </a:r>
            <a:endParaRPr lang="en-US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8_1#357645de9?vop=1&amp;pid=7dc5f3d2a&amp;color=0,0,0&amp;bt=1&amp;bbb=1"/>
              <p:cNvSpPr/>
              <p:nvPr/>
            </p:nvSpPr>
            <p:spPr>
              <a:xfrm>
                <a:off x="832104" y="1078992"/>
                <a:ext cx="10533888" cy="38661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+1)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3(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+4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+4)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通项公式为分式形式，利用作商法比较简便，作商之前需要验证数列各项同号）</a:t>
                </a:r>
                <a:endParaRPr lang="en-US" altLang="zh-CN" sz="14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易知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上无解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1≤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≤3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≥4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1≤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≤4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递减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≥4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递增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的最小项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为最小项时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C_4_AS.8_1#357645de9?vop=1&amp;pid=7dc5f3d2a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78992"/>
                <a:ext cx="10533888" cy="3866198"/>
              </a:xfrm>
              <a:prstGeom prst="rect">
                <a:avLst/>
              </a:prstGeom>
              <a:blipFill>
                <a:blip r:embed="rId3"/>
                <a:stretch>
                  <a:fillRect l="-1042" b="-28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9_1#24bff0d9f?vop=1&amp;pid=7dc5f3d2a&amp;color=0,0,0&amp;bt=1&amp;bbb=1"/>
              <p:cNvSpPr/>
              <p:nvPr/>
            </p:nvSpPr>
            <p:spPr>
              <a:xfrm>
                <a:off x="832104" y="1080000"/>
                <a:ext cx="10533888" cy="40887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示例3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）已知数列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+2)⋅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则下列说法正确的是(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4_BD.9_1#24bff0d9f?vop=1&amp;pid=7dc5f3d2a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08877"/>
              </a:xfrm>
              <a:prstGeom prst="rect">
                <a:avLst/>
              </a:prstGeom>
              <a:blipFill>
                <a:blip r:embed="rId3"/>
                <a:stretch>
                  <a:fillRect l="-1042" b="-149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0_1#24bff0d9f.bracket?vop=1&amp;pid=7dc5f3d2a&amp;color=0,0,0&amp;vpa=3&amp;bbb=1"/>
          <p:cNvSpPr/>
          <p:nvPr/>
        </p:nvSpPr>
        <p:spPr>
          <a:xfrm>
            <a:off x="7576280" y="1264403"/>
            <a:ext cx="395288" cy="2054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1700"/>
              </a:lnSpc>
            </a:pPr>
            <a:r>
              <a:rPr lang="en-US" altLang="zh-CN" sz="1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BCD</a:t>
            </a:r>
            <a:endParaRPr lang="en-US" altLang="zh-CN" sz="14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9_2#24bff0d9f.choices?vop=1&amp;pid=7dc5f3d2a&amp;color=0,0,0&amp;bbb=1"/>
              <p:cNvSpPr/>
              <p:nvPr/>
            </p:nvSpPr>
            <p:spPr>
              <a:xfrm>
                <a:off x="832104" y="1491225"/>
                <a:ext cx="10533888" cy="350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36647" algn="l"/>
                    <a:tab pos="5247894" algn="l"/>
                    <a:tab pos="7859141" algn="l"/>
                  </a:tabLst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是数列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的最小项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是数列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的最大项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是数列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的最大项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≥5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时，数列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递减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C_4_BD.9_2#24bff0d9f.choices?vop=1&amp;pid=7dc5f3d2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91225"/>
                <a:ext cx="10533888" cy="350330"/>
              </a:xfrm>
              <a:prstGeom prst="rect">
                <a:avLst/>
              </a:prstGeom>
              <a:blipFill>
                <a:blip r:embed="rId4"/>
                <a:stretch>
                  <a:fillRect l="-1042" b="-315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EX.11_1#24bff0d9f?vop=1&amp;pid=7dc5f3d2a&amp;color=0,0,0&amp;bbb=1"/>
              <p:cNvSpPr/>
              <p:nvPr/>
            </p:nvSpPr>
            <p:spPr>
              <a:xfrm>
                <a:off x="832104" y="1843015"/>
                <a:ext cx="10533888" cy="863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设第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项为数列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的最大项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b>
                            </m:s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b>
                            </m:s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解出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的值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即可判断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B,C，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利用数列的单调性及范围判断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A,D.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4_EX.11_1#24bff0d9f?vop=1&amp;pid=7dc5f3d2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43015"/>
                <a:ext cx="10533888" cy="863600"/>
              </a:xfrm>
              <a:prstGeom prst="rect">
                <a:avLst/>
              </a:prstGeom>
              <a:blipFill>
                <a:blip r:embed="rId5"/>
                <a:stretch>
                  <a:fillRect l="-1042" t="-79577" b="-1809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2_1#24bff0d9f?vop=1&amp;pid=7dc5f3d2a&amp;color=0,0,0&amp;bt=1&amp;bbb=1"/>
              <p:cNvSpPr/>
              <p:nvPr/>
            </p:nvSpPr>
            <p:spPr>
              <a:xfrm>
                <a:off x="832104" y="1080000"/>
                <a:ext cx="10533888" cy="46662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由题易知数列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不单调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设第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的最大项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b>
                            </m:s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b>
                            </m:s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  <a:p>
                <a:pPr latinLnBrk="1">
                  <a:lnSpc>
                    <a:spcPts val="70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+2)⋅</m:t>
                            </m:r>
                            <m:sSup>
                              <m:sSup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zh-CN" sz="14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altLang="zh-CN" sz="1400" b="0" i="1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微软雅黑" pitchFamily="34" charset="-12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zh-CN" sz="14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6</m:t>
                                        </m:r>
                                      </m:num>
                                      <m:den>
                                        <m:r>
                                          <a:rPr lang="en-US" altLang="zh-CN" sz="14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7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≥(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+1)⋅</m:t>
                            </m:r>
                            <m:sSup>
                              <m:sSup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zh-CN" sz="14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altLang="zh-CN" sz="1400" b="0" i="1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微软雅黑" pitchFamily="34" charset="-12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zh-CN" sz="14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6</m:t>
                                        </m:r>
                                      </m:num>
                                      <m:den>
                                        <m:r>
                                          <a:rPr lang="en-US" altLang="zh-CN" sz="14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7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p>
                            </m:s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+2)⋅</m:t>
                            </m:r>
                            <m:sSup>
                              <m:sSup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zh-CN" sz="14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altLang="zh-CN" sz="1400" b="0" i="1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微软雅黑" pitchFamily="34" charset="-12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zh-CN" sz="14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6</m:t>
                                        </m:r>
                                      </m:num>
                                      <m:den>
                                        <m:r>
                                          <a:rPr lang="en-US" altLang="zh-CN" sz="14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7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≥(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+3)⋅</m:t>
                            </m:r>
                            <m:sSup>
                              <m:sSup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zh-CN" sz="14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altLang="zh-CN" sz="1400" b="0" i="1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微软雅黑" pitchFamily="34" charset="-12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zh-CN" sz="14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6</m:t>
                                        </m:r>
                                      </m:num>
                                      <m:den>
                                        <m:r>
                                          <a:rPr lang="en-US" altLang="zh-CN" sz="14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7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p>
                            </m:s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≤5,</m:t>
                            </m:r>
                          </m:e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≥4.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求数列的最大（小）项，可直接利用不等式组法求解，若当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400" b="1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时有解，则数列一定是不单调的）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均为最大项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B，C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正确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≥5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递减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正确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趋近于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+∞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+2)⋅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无限趋近于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且大于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不是数列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的最小项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且数列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无最小项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错误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BCD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C_4_AS.12_1#24bff0d9f?vop=1&amp;pid=7dc5f3d2a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666298"/>
              </a:xfrm>
              <a:prstGeom prst="rect">
                <a:avLst/>
              </a:prstGeom>
              <a:blipFill>
                <a:blip r:embed="rId3"/>
                <a:stretch>
                  <a:fillRect l="-6771" t="-14752" b="-221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4" name="P_4_BD#c4c44d214?colgroup=3,39,12&amp;pid=29a7b85c8&amp;color=0,0,0&amp;bt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06842447"/>
                  </p:ext>
                </p:extLst>
              </p:nvPr>
            </p:nvGraphicFramePr>
            <p:xfrm>
              <a:off x="832104" y="1078992"/>
              <a:ext cx="10524744" cy="1266128"/>
            </p:xfrm>
            <a:graphic>
              <a:graphicData uri="http://schemas.openxmlformats.org/drawingml/2006/table">
                <a:tbl>
                  <a:tblPr/>
                  <a:tblGrid>
                    <a:gridCol w="73152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729691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49631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1381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方法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触发特征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本质逻辑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7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作差法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+1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∈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1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𝐍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+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的符号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比较相邻两项的大小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递推公式可变形为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+1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通过相邻项反映增减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17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作商法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数列各项同号（同正或同负）且递推公式含分式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指数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积的形式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依赖同号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简化正负判断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17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函数法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通项公式是多项式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对数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指数型或明确对应函数的单调性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处理通项公式的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“趋势性”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4" name="P_4_BD#c4c44d214?colgroup=3,39,12&amp;pid=29a7b85c8&amp;color=0,0,0&amp;bt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06842447"/>
                  </p:ext>
                </p:extLst>
              </p:nvPr>
            </p:nvGraphicFramePr>
            <p:xfrm>
              <a:off x="832104" y="1078992"/>
              <a:ext cx="10524744" cy="1266128"/>
            </p:xfrm>
            <a:graphic>
              <a:graphicData uri="http://schemas.openxmlformats.org/drawingml/2006/table">
                <a:tbl>
                  <a:tblPr/>
                  <a:tblGrid>
                    <a:gridCol w="73152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729691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49631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1381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方法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触发特征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本质逻辑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7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作差法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109" t="-101923" r="-34419" b="-2192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通过相邻项反映增减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17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作商法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数列各项同号（同正或同负）且递推公式含分式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指数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积的形式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依赖同号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简化正负判断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17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函数法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通项公式是多项式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对数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、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指数型或明确对应函数的单调性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处理通项公式的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“趋势性”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83954f594.fixed?pid=7b38c3109&amp;color=195,214,0&amp;bbb=1"/>
          <p:cNvSpPr/>
          <p:nvPr/>
        </p:nvSpPr>
        <p:spPr>
          <a:xfrm>
            <a:off x="2414016" y="1545336"/>
            <a:ext cx="7196328" cy="9692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通法攻略</a:t>
            </a:r>
            <a:endParaRPr lang="en-US" altLang="zh-CN" sz="5400" dirty="0"/>
          </a:p>
        </p:txBody>
      </p:sp>
      <p:sp>
        <p:nvSpPr>
          <p:cNvPr id="3" name="C_2_BD#83954f594.fixed?pid=7b38c3109&amp;color=255,255,255&amp;bbb=1"/>
          <p:cNvSpPr/>
          <p:nvPr/>
        </p:nvSpPr>
        <p:spPr>
          <a:xfrm>
            <a:off x="0" y="2880360"/>
            <a:ext cx="12188952" cy="7955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作差、作商、函数法突破数列单调性、最值问题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e9d65470c?pid=c62298599&amp;color=0,0,0&amp;bt=1&amp;bbb=1&amp;hb=1"/>
              <p:cNvSpPr/>
              <p:nvPr/>
            </p:nvSpPr>
            <p:spPr>
              <a:xfrm>
                <a:off x="832104" y="1080000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可看作定义域为正整数集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（或其有限子集）的函数，当题干中出现递增（减）数列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、数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列的最大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（小）项时，常用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作差法、作商法、函数法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等解决问题.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e9d65470c?pid=c62298599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3430"/>
              </a:xfrm>
              <a:prstGeom prst="rect">
                <a:avLst/>
              </a:prstGeom>
              <a:blipFill>
                <a:blip r:embed="rId3"/>
                <a:stretch>
                  <a:fillRect l="-138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f200fe76e?pid=de3cc3441&amp;color=0,0,0&amp;bt=1&amp;bbb=1&amp;hb=1"/>
              <p:cNvSpPr/>
              <p:nvPr/>
            </p:nvSpPr>
            <p:spPr>
              <a:xfrm>
                <a:off x="832104" y="1080000"/>
                <a:ext cx="10533888" cy="4592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1.判断数列单调性的三种方法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1）作差法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kern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&gt;0⇔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是递增数列；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&lt;0⇔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是递减数列；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=0⇔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是常数列.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2）作商法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&gt;1⇔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是递增数列；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&lt;1⇔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是递减数列；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=1⇔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是常数列.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&gt;1⇔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是递减数列；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&lt;1⇔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是递增数列；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=1⇔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是常数列.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3）函数法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写出数列通项公式对应的函数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，确定函数的单调性，再将函数的单调性对应到数列中.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f200fe76e?pid=de3cc3441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592955"/>
              </a:xfrm>
              <a:prstGeom prst="rect">
                <a:avLst/>
              </a:prstGeom>
              <a:blipFill>
                <a:blip r:embed="rId3"/>
                <a:stretch>
                  <a:fillRect l="-1389" r="-810" b="-30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f200fe76e?pid=de3cc3441&amp;color=0,0,0&amp;bt=1&amp;bbb=1&amp;hb=1"/>
              <p:cNvSpPr/>
              <p:nvPr/>
            </p:nvSpPr>
            <p:spPr>
              <a:xfrm>
                <a:off x="832104" y="1080000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注意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只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有数列同号时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同正或同负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作商法讨论数列单调性才有意义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注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意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如果数列对应的函数单调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那么数列一定单调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当数列对应的函数不单调时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数列也可能单调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要注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意数列中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这一条件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f200fe76e?pid=de3cc3441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608455"/>
              </a:xfrm>
              <a:prstGeom prst="rect">
                <a:avLst/>
              </a:prstGeom>
              <a:blipFill>
                <a:blip r:embed="rId3"/>
                <a:stretch>
                  <a:fillRect l="-1389" r="-752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f200fe76e?pid=de3cc3441&amp;color=0,0,0&amp;bt=1&amp;bbb=1&amp;hb=1"/>
              <p:cNvSpPr/>
              <p:nvPr/>
            </p:nvSpPr>
            <p:spPr>
              <a:xfrm>
                <a:off x="832104" y="1080000"/>
                <a:ext cx="10533888" cy="3860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2.数列中的最大项与最小项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1）将数列视为函数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上所对应的一列函数值，根据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的类型作出相应的函数图象，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或利用求函数最值的方法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的最值，进而求出数列的最大（小）项.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2）通过数列的单调性研究数列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的最大（小）项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递增数列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是递增数列，则数列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的最小项为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递减数列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是递减数列，则数列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不单调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不单调，则通过解不等式组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b>
                            </m:sSub>
                          </m:e>
                        </m:eqArr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确定最大项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，解不等式组</a:t>
                </a:r>
              </a:p>
              <a:p>
                <a:pPr latinLnBrk="1">
                  <a:lnSpc>
                    <a:spcPts val="5300"/>
                  </a:lnSpc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b>
                            </m:sSub>
                          </m:e>
                        </m:eqArr>
                      </m:e>
                    </m:d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确定最小项.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f200fe76e?pid=de3cc3441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860800"/>
              </a:xfrm>
              <a:prstGeom prst="rect">
                <a:avLst/>
              </a:prstGeom>
              <a:blipFill>
                <a:blip r:embed="rId3"/>
                <a:stretch>
                  <a:fillRect l="-1389" r="-347" b="-3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35295ebfa?vop=1&amp;pid=7dc5f3d2a&amp;color=0,0,0&amp;bt=1&amp;bbb=1"/>
              <p:cNvSpPr/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示例1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（作差法/函数法）已知数列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是递增数列，则实数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的取值范围为(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C_4_BD.1_1#35295ebfa?vop=1&amp;pid=7dc5f3d2a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35295ebfa.bracket?vop=1&amp;pid=7dc5f3d2a&amp;color=0,0,0&amp;vpa=1"/>
          <p:cNvSpPr/>
          <p:nvPr/>
        </p:nvSpPr>
        <p:spPr>
          <a:xfrm>
            <a:off x="9992582" y="1078095"/>
            <a:ext cx="2174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1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_2#35295ebfa.choices?vop=1&amp;pid=7dc5f3d2a&amp;color=0,0,0&amp;bbb=1"/>
              <p:cNvSpPr/>
              <p:nvPr/>
            </p:nvSpPr>
            <p:spPr>
              <a:xfrm>
                <a:off x="832104" y="1370195"/>
                <a:ext cx="10533888" cy="34652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90622" algn="l"/>
                    <a:tab pos="5355844" algn="l"/>
                    <a:tab pos="8046466" algn="l"/>
                  </a:tabLst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(−∞,−2]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[−2,+∞)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(−3,+∞)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C_4_BD.1_2#35295ebfa.choices?vop=1&amp;pid=7dc5f3d2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370195"/>
                <a:ext cx="10533888" cy="346520"/>
              </a:xfrm>
              <a:prstGeom prst="rect">
                <a:avLst/>
              </a:prstGeom>
              <a:blipFill>
                <a:blip r:embed="rId4"/>
                <a:stretch>
                  <a:fillRect l="-1042" b="-315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EX.3_1#35295ebfa?vop=1&amp;pid=7dc5f3d2a&amp;color=0,0,0&amp;bbb=1&amp;hb=1"/>
              <p:cNvSpPr/>
              <p:nvPr/>
            </p:nvSpPr>
            <p:spPr>
              <a:xfrm>
                <a:off x="832104" y="1721985"/>
                <a:ext cx="10533888" cy="12626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方法一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根据递增数列的性质可知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作差法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）,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通过数列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的通项公式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的表达式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再根据该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表达式大于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恒成立这一条件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的取值范围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根据数列通项公式所对应的函数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研究其对应函数图象的对称轴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的取值范围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5" name="QC_4_EX.3_1#35295ebfa?vop=1&amp;pid=7dc5f3d2a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721985"/>
                <a:ext cx="10533888" cy="1262698"/>
              </a:xfrm>
              <a:prstGeom prst="rect">
                <a:avLst/>
              </a:prstGeom>
              <a:blipFill>
                <a:blip r:embed="rId5"/>
                <a:stretch>
                  <a:fillRect l="-1042" b="-81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4_1#35295ebfa?vop=1&amp;pid=7dc5f3d2a&amp;color=0,0,0&amp;bt=1&amp;bbb=1&amp;hb=1"/>
              <p:cNvSpPr/>
              <p:nvPr/>
            </p:nvSpPr>
            <p:spPr>
              <a:xfrm>
                <a:off x="832104" y="1080000"/>
                <a:ext cx="10533888" cy="489559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4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方法一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+1)−(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化简后得到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观察通项公式可以发现利用作差法比较简便）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是递增数列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恒成立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恒成立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&gt;−(2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恒成立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=−(2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易知该函数为减函数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注意函数的定义域为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400" b="1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取最大值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−(2×1+1)=−3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的通项公式所对应的函数为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𝑘𝑥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的图象的对称轴方程为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根据二次函数的性质以及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为递增数列可知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C.</a:t>
                </a:r>
                <a:endParaRPr lang="en-US" altLang="zh-CN" sz="14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如果忽略数列中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400" b="1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这一条件，直接考虑数列通项公式对应的函数易错选B，虽然当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1&lt;−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−3&lt;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&lt;−2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时，函数在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楷体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22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上不单调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，但函数所对应的数列却是单调的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C_4_AS.4_1#35295ebfa?vop=1&amp;pid=7dc5f3d2a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895596"/>
              </a:xfrm>
              <a:prstGeom prst="rect">
                <a:avLst/>
              </a:prstGeom>
              <a:blipFill>
                <a:blip r:embed="rId3"/>
                <a:stretch>
                  <a:fillRect l="-1042" t="-125" r="-752" b="-211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5_1#357645de9?vop=1&amp;pid=7dc5f3d2a&amp;color=0,0,0&amp;bt=1&amp;bbb=1"/>
              <p:cNvSpPr/>
              <p:nvPr/>
            </p:nvSpPr>
            <p:spPr>
              <a:xfrm>
                <a:off x="832104" y="1078993"/>
                <a:ext cx="10533888" cy="469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示例2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（作商法）已知数列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+1)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为最小项时，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4_BD.5_1#357645de9?vop=1&amp;pid=7dc5f3d2a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78993"/>
                <a:ext cx="10533888" cy="469900"/>
              </a:xfrm>
              <a:prstGeom prst="rect">
                <a:avLst/>
              </a:prstGeom>
              <a:blipFill>
                <a:blip r:embed="rId3"/>
                <a:stretch>
                  <a:fillRect l="-1042" b="-142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6_1#357645de9.bracket?vop=1&amp;pid=7dc5f3d2a&amp;color=0,0,0&amp;vpa=2"/>
          <p:cNvSpPr/>
          <p:nvPr/>
        </p:nvSpPr>
        <p:spPr>
          <a:xfrm>
            <a:off x="7455185" y="1293812"/>
            <a:ext cx="217488" cy="2054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1700"/>
              </a:lnSpc>
            </a:pPr>
            <a:r>
              <a:rPr lang="en-US" altLang="zh-CN" sz="1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endParaRPr lang="en-US" altLang="zh-CN" sz="1400" dirty="0">
              <a:solidFill>
                <a:srgbClr val="FF0000"/>
              </a:solidFill>
            </a:endParaRPr>
          </a:p>
        </p:txBody>
      </p:sp>
      <p:sp>
        <p:nvSpPr>
          <p:cNvPr id="4" name="QC_4_BD.5_2#357645de9.choices?vop=1&amp;pid=7dc5f3d2a&amp;color=0,0,0&amp;bbb=1"/>
          <p:cNvSpPr/>
          <p:nvPr/>
        </p:nvSpPr>
        <p:spPr>
          <a:xfrm>
            <a:off x="832104" y="1549400"/>
            <a:ext cx="10533888" cy="350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696972" algn="l"/>
                <a:tab pos="5368544" algn="l"/>
                <a:tab pos="8052816" algn="l"/>
              </a:tabLst>
            </a:pP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</a:t>
            </a:r>
            <a:endParaRPr lang="en-US" altLang="zh-CN" sz="14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EX.7_1#357645de9?vop=1&amp;pid=7dc5f3d2a&amp;color=0,0,0&amp;bbb=1"/>
              <p:cNvSpPr/>
              <p:nvPr/>
            </p:nvSpPr>
            <p:spPr>
              <a:xfrm>
                <a:off x="832104" y="1901190"/>
                <a:ext cx="10533888" cy="736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由题知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利用本攻略的作商法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3(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+4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+4)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与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比较大小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判断数列单调性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得出数列的最小项即可得解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4_EX.7_1#357645de9?vop=1&amp;pid=7dc5f3d2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01190"/>
                <a:ext cx="10533888" cy="736600"/>
              </a:xfrm>
              <a:prstGeom prst="rect">
                <a:avLst/>
              </a:prstGeom>
              <a:blipFill>
                <a:blip r:embed="rId4"/>
                <a:stretch>
                  <a:fillRect l="-1042" b="-82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1063</Words>
  <Application>Microsoft Office PowerPoint</Application>
  <PresentationFormat>宽屏</PresentationFormat>
  <Paragraphs>106</Paragraphs>
  <Slides>13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9" baseType="lpstr"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2025-10-22T02:23:47Z</dcterms:created>
  <dcterms:modified xsi:type="dcterms:W3CDTF">2025-10-22T02:33:35Z</dcterms:modified>
  <cp:category/>
  <cp:contentStatus/>
</cp:coreProperties>
</file>